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69" r:id="rId5"/>
    <p:sldId id="259" r:id="rId6"/>
    <p:sldId id="271" r:id="rId7"/>
    <p:sldId id="272" r:id="rId8"/>
    <p:sldId id="258" r:id="rId9"/>
    <p:sldId id="267" r:id="rId10"/>
    <p:sldId id="270" r:id="rId11"/>
    <p:sldId id="260" r:id="rId12"/>
    <p:sldId id="262" r:id="rId13"/>
    <p:sldId id="275" r:id="rId14"/>
    <p:sldId id="276" r:id="rId15"/>
    <p:sldId id="27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7" y="0"/>
            <a:ext cx="1295400" cy="134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10" r="5492"/>
          <a:stretch/>
        </p:blipFill>
        <p:spPr>
          <a:xfrm>
            <a:off x="0" y="6047097"/>
            <a:ext cx="793452" cy="820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hhe.am/" TargetMode="External"/><Relationship Id="rId2" Type="http://schemas.openxmlformats.org/officeDocument/2006/relationships/hyperlink" Target="mailto:office@awhhe.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whhe.am/wp-content/uploads/2014/02/ipen-lead-armenia-summary-v1_2.pdf" TargetMode="External"/><Relationship Id="rId2" Type="http://schemas.openxmlformats.org/officeDocument/2006/relationships/hyperlink" Target="http://zubstom.ru/docs/index-1077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52800"/>
            <a:ext cx="7010400" cy="3048000"/>
          </a:xfrm>
        </p:spPr>
        <p:txBody>
          <a:bodyPr>
            <a:normAutofit fontScale="47500" lnSpcReduction="20000"/>
          </a:bodyPr>
          <a:lstStyle/>
          <a:p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Григорян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Кнарик</a:t>
            </a:r>
            <a:endParaRPr lang="en-US" sz="5400" b="1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  <a:ea typeface="+mj-ea"/>
              <a:cs typeface="+mj-cs"/>
            </a:endParaRPr>
          </a:p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«</a:t>
            </a:r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Армянские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Женщины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за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З</a:t>
            </a:r>
            <a:r>
              <a:rPr lang="en-US" sz="5400" b="1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доровье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и </a:t>
            </a:r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Здоровую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Окружающую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Среду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» (AWHHE NGO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)</a:t>
            </a:r>
            <a:endParaRPr lang="ru-RU" sz="5400" b="1" dirty="0" smtClean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  <a:ea typeface="+mj-ea"/>
              <a:cs typeface="+mj-cs"/>
            </a:endParaRPr>
          </a:p>
          <a:p>
            <a:endParaRPr lang="ru-RU" sz="5400" b="1" dirty="0" smtClean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  <a:ea typeface="+mj-ea"/>
              <a:cs typeface="+mj-cs"/>
            </a:endParaRPr>
          </a:p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                            23 Октября  2017</a:t>
            </a:r>
            <a:endParaRPr lang="en-US" sz="5400" b="1" dirty="0">
              <a:solidFill>
                <a:schemeClr val="bg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Sylfaen" pitchFamily="18" charset="0"/>
              <a:ea typeface="+mj-ea"/>
              <a:cs typeface="+mj-cs"/>
            </a:endParaRPr>
          </a:p>
          <a:p>
            <a:pPr algn="ctr"/>
            <a:r>
              <a:rPr lang="en-US" sz="5400" b="1" dirty="0" err="1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Ереван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ylfaen" pitchFamily="18" charset="0"/>
                <a:ea typeface="+mj-ea"/>
                <a:cs typeface="+mj-cs"/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6858000" cy="1219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«Здоровье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свинец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»</a:t>
            </a:r>
            <a:endParaRPr lang="en-US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65" b="18756"/>
          <a:stretch/>
        </p:blipFill>
        <p:spPr>
          <a:xfrm>
            <a:off x="5715000" y="2209800"/>
            <a:ext cx="1317871" cy="139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511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924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Ответственные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органы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524000"/>
            <a:ext cx="6858000" cy="4572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ylfaen" pitchFamily="18" charset="0"/>
              </a:rPr>
              <a:t>Производитель красок</a:t>
            </a:r>
            <a:endParaRPr lang="en-US" sz="2400" dirty="0">
              <a:latin typeface="Sylfaen" pitchFamily="18" charset="0"/>
            </a:endParaRPr>
          </a:p>
          <a:p>
            <a:r>
              <a:rPr lang="ru-RU" sz="2400" dirty="0" smtClean="0">
                <a:latin typeface="Sylfaen" pitchFamily="18" charset="0"/>
              </a:rPr>
              <a:t>Гос. </a:t>
            </a:r>
            <a:r>
              <a:rPr lang="ru-RU" sz="2400" dirty="0">
                <a:latin typeface="Sylfaen" pitchFamily="18" charset="0"/>
              </a:rPr>
              <a:t>контролирующие органы: Министерство экономического развития и инвестиций (таможня, гос. </a:t>
            </a:r>
            <a:r>
              <a:rPr lang="ru-RU" sz="2400" dirty="0" smtClean="0">
                <a:latin typeface="Sylfaen" pitchFamily="18" charset="0"/>
              </a:rPr>
              <a:t>Стандарт</a:t>
            </a:r>
            <a:r>
              <a:rPr lang="en-US" sz="2400" dirty="0" smtClean="0">
                <a:latin typeface="Sylfaen" pitchFamily="18" charset="0"/>
              </a:rPr>
              <a:t>, </a:t>
            </a:r>
            <a:r>
              <a:rPr lang="en-US" sz="2400" dirty="0" err="1" smtClean="0">
                <a:latin typeface="Sylfaen" pitchFamily="18" charset="0"/>
              </a:rPr>
              <a:t>Орган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err="1" smtClean="0">
                <a:latin typeface="Sylfaen" pitchFamily="18" charset="0"/>
              </a:rPr>
              <a:t>по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err="1" smtClean="0">
                <a:latin typeface="Sylfaen" pitchFamily="18" charset="0"/>
              </a:rPr>
              <a:t>надзору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err="1" smtClean="0">
                <a:latin typeface="Sylfaen" pitchFamily="18" charset="0"/>
              </a:rPr>
              <a:t>за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err="1" smtClean="0">
                <a:latin typeface="Sylfaen" pitchFamily="18" charset="0"/>
              </a:rPr>
              <a:t>рынком</a:t>
            </a:r>
            <a:r>
              <a:rPr lang="en-US" sz="2400" dirty="0" smtClean="0">
                <a:latin typeface="Sylfaen" pitchFamily="18" charset="0"/>
              </a:rPr>
              <a:t>), </a:t>
            </a:r>
            <a:r>
              <a:rPr lang="ru-RU" sz="2400" dirty="0" smtClean="0">
                <a:latin typeface="Sylfaen" pitchFamily="18" charset="0"/>
              </a:rPr>
              <a:t> </a:t>
            </a:r>
            <a:r>
              <a:rPr lang="ru-RU" sz="2400" dirty="0">
                <a:latin typeface="Sylfaen" pitchFamily="18" charset="0"/>
              </a:rPr>
              <a:t>Здравоохранения (Орган </a:t>
            </a:r>
            <a:r>
              <a:rPr lang="ru-RU" sz="2400" dirty="0" smtClean="0">
                <a:latin typeface="Sylfaen" pitchFamily="18" charset="0"/>
              </a:rPr>
              <a:t>инспекции здравоохранения</a:t>
            </a:r>
            <a:r>
              <a:rPr lang="en-US" sz="2400" dirty="0">
                <a:latin typeface="Sylfaen" pitchFamily="18" charset="0"/>
              </a:rPr>
              <a:t>)</a:t>
            </a:r>
            <a:r>
              <a:rPr lang="ru-RU" sz="2400" dirty="0" smtClean="0">
                <a:latin typeface="Sylfaen" pitchFamily="18" charset="0"/>
              </a:rPr>
              <a:t> </a:t>
            </a:r>
            <a:endParaRPr lang="en-US" sz="2400" dirty="0" smtClean="0">
              <a:latin typeface="Sylfaen" pitchFamily="18" charset="0"/>
            </a:endParaRPr>
          </a:p>
          <a:p>
            <a:r>
              <a:rPr lang="ru-RU" sz="2400" dirty="0" smtClean="0">
                <a:latin typeface="Sylfaen" pitchFamily="18" charset="0"/>
              </a:rPr>
              <a:t>Национальный </a:t>
            </a:r>
            <a:r>
              <a:rPr lang="ru-RU" sz="2400" dirty="0">
                <a:latin typeface="Sylfaen" pitchFamily="18" charset="0"/>
              </a:rPr>
              <a:t>центр по контролю и профилактике заболеваний ГНКО - Государственная </a:t>
            </a:r>
            <a:r>
              <a:rPr lang="ru-RU" sz="2400" dirty="0" smtClean="0">
                <a:latin typeface="Sylfaen" pitchFamily="18" charset="0"/>
              </a:rPr>
              <a:t>Некоммерческая </a:t>
            </a:r>
            <a:r>
              <a:rPr lang="ru-RU" sz="2400" dirty="0">
                <a:latin typeface="Sylfaen" pitchFamily="18" charset="0"/>
              </a:rPr>
              <a:t>Организация), </a:t>
            </a:r>
            <a:endParaRPr lang="en-US" sz="24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43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Сопутствующие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права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7924800" cy="480060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Sylfaen" pitchFamily="18" charset="0"/>
              </a:rPr>
              <a:t>Доступ к информации – не </a:t>
            </a:r>
            <a:r>
              <a:rPr lang="ru-RU" sz="2800" dirty="0" smtClean="0">
                <a:latin typeface="Sylfaen" pitchFamily="18" charset="0"/>
              </a:rPr>
              <a:t>нарушен</a:t>
            </a:r>
            <a:r>
              <a:rPr lang="en-US" sz="2800" dirty="0" smtClean="0">
                <a:latin typeface="Sylfaen" pitchFamily="18" charset="0"/>
              </a:rPr>
              <a:t> (</a:t>
            </a:r>
            <a:r>
              <a:rPr lang="en-US" sz="2800" dirty="0" err="1">
                <a:latin typeface="Sylfaen" pitchFamily="18" charset="0"/>
              </a:rPr>
              <a:t>Орхусская</a:t>
            </a:r>
            <a:r>
              <a:rPr lang="en-US" sz="2800" dirty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конвенция</a:t>
            </a:r>
            <a:r>
              <a:rPr lang="en-US" sz="2800" dirty="0" smtClean="0">
                <a:latin typeface="Sylfaen" pitchFamily="18" charset="0"/>
              </a:rPr>
              <a:t>)</a:t>
            </a:r>
          </a:p>
          <a:p>
            <a:r>
              <a:rPr lang="ru-RU" sz="2800" dirty="0">
                <a:latin typeface="Sylfaen" pitchFamily="18" charset="0"/>
              </a:rPr>
              <a:t>Доступ к участию в принятии решений – не нарушен </a:t>
            </a:r>
            <a:r>
              <a:rPr lang="en-US" sz="2800" dirty="0" smtClean="0">
                <a:latin typeface="Sylfaen" pitchFamily="18" charset="0"/>
              </a:rPr>
              <a:t>(</a:t>
            </a:r>
            <a:r>
              <a:rPr lang="en-US" sz="2800" dirty="0" err="1">
                <a:latin typeface="Sylfaen" pitchFamily="18" charset="0"/>
              </a:rPr>
              <a:t>Орхусская</a:t>
            </a:r>
            <a:r>
              <a:rPr lang="en-US" sz="2800" dirty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конвенция</a:t>
            </a:r>
            <a:r>
              <a:rPr lang="en-US" sz="2800" dirty="0" smtClean="0">
                <a:latin typeface="Sylfaen" pitchFamily="18" charset="0"/>
              </a:rPr>
              <a:t>)</a:t>
            </a:r>
          </a:p>
          <a:p>
            <a:r>
              <a:rPr lang="ru-RU" sz="2800" dirty="0">
                <a:latin typeface="Sylfaen" pitchFamily="18" charset="0"/>
              </a:rPr>
              <a:t>Возмещение </a:t>
            </a:r>
            <a:r>
              <a:rPr lang="ru-RU" sz="2800" dirty="0" smtClean="0">
                <a:latin typeface="Sylfaen" pitchFamily="18" charset="0"/>
              </a:rPr>
              <a:t>ущерба, компенсации </a:t>
            </a:r>
            <a:r>
              <a:rPr lang="ru-RU" sz="2800" dirty="0">
                <a:latin typeface="Sylfaen" pitchFamily="18" charset="0"/>
              </a:rPr>
              <a:t>– частичное, при работе со </a:t>
            </a:r>
            <a:r>
              <a:rPr lang="ru-RU" sz="2800" dirty="0" smtClean="0">
                <a:latin typeface="Sylfaen" pitchFamily="18" charset="0"/>
              </a:rPr>
              <a:t>свин</a:t>
            </a:r>
            <a:r>
              <a:rPr lang="en-US" sz="2800" dirty="0" smtClean="0">
                <a:latin typeface="Sylfaen" pitchFamily="18" charset="0"/>
              </a:rPr>
              <a:t>ц</a:t>
            </a:r>
            <a:r>
              <a:rPr lang="ru-RU" sz="2800" dirty="0" smtClean="0">
                <a:latin typeface="Sylfaen" pitchFamily="18" charset="0"/>
              </a:rPr>
              <a:t>овыми </a:t>
            </a:r>
            <a:r>
              <a:rPr lang="ru-RU" sz="2800" dirty="0">
                <a:latin typeface="Sylfaen" pitchFamily="18" charset="0"/>
              </a:rPr>
              <a:t>красками пункт о возмещении ущерба для здоровья  отсутствует в </a:t>
            </a:r>
            <a:r>
              <a:rPr lang="ru-RU" sz="2800" dirty="0" smtClean="0">
                <a:latin typeface="Sylfaen" pitchFamily="18" charset="0"/>
              </a:rPr>
              <a:t> отношении </a:t>
            </a:r>
            <a:r>
              <a:rPr lang="ru-RU" sz="2800" dirty="0">
                <a:latin typeface="Sylfaen" pitchFamily="18" charset="0"/>
              </a:rPr>
              <a:t>свинца </a:t>
            </a:r>
            <a:endParaRPr lang="ru-RU" sz="2800" dirty="0" smtClean="0">
              <a:latin typeface="Sylfae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600" dirty="0" smtClean="0">
                <a:latin typeface="Sylfaen" pitchFamily="18" charset="0"/>
              </a:rPr>
              <a:t>Трудовой </a:t>
            </a:r>
            <a:r>
              <a:rPr lang="ru-RU" sz="2600" dirty="0">
                <a:latin typeface="Sylfaen" pitchFamily="18" charset="0"/>
              </a:rPr>
              <a:t>кодекс РА, правила </a:t>
            </a:r>
            <a:r>
              <a:rPr lang="ru-RU" sz="2600" dirty="0" smtClean="0">
                <a:latin typeface="Sylfaen" pitchFamily="18" charset="0"/>
              </a:rPr>
              <a:t>безопасности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 smtClean="0">
                <a:latin typeface="Sylfaen" pitchFamily="18" charset="0"/>
              </a:rPr>
              <a:t>ВрачебноТрудоваяЭкспертная</a:t>
            </a:r>
            <a:r>
              <a:rPr lang="ru-RU" sz="2600" dirty="0" smtClean="0">
                <a:latin typeface="Sylfaen" pitchFamily="18" charset="0"/>
              </a:rPr>
              <a:t> </a:t>
            </a:r>
            <a:r>
              <a:rPr lang="en-US" sz="2600" dirty="0" err="1" smtClean="0">
                <a:latin typeface="Sylfaen" pitchFamily="18" charset="0"/>
              </a:rPr>
              <a:t>Комис</a:t>
            </a:r>
            <a:r>
              <a:rPr lang="ru-RU" sz="2600" dirty="0" smtClean="0">
                <a:latin typeface="Sylfaen" pitchFamily="18" charset="0"/>
              </a:rPr>
              <a:t>с</a:t>
            </a:r>
            <a:r>
              <a:rPr lang="en-US" sz="2600" dirty="0" err="1" smtClean="0">
                <a:latin typeface="Sylfaen" pitchFamily="18" charset="0"/>
              </a:rPr>
              <a:t>ия</a:t>
            </a:r>
            <a:r>
              <a:rPr lang="ru-RU" sz="2600" dirty="0" smtClean="0">
                <a:latin typeface="Sylfaen" pitchFamily="18" charset="0"/>
              </a:rPr>
              <a:t> </a:t>
            </a:r>
            <a:endParaRPr lang="en-US" sz="2600" dirty="0">
              <a:latin typeface="Sylfae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97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228600"/>
            <a:ext cx="4953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Сопутствующие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права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5911755" cy="170688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Sylfaen" pitchFamily="18" charset="0"/>
              </a:rPr>
              <a:t>Право на протестные акции – не нарушено, участие в международных акциях протеста – петициях и пр. </a:t>
            </a:r>
            <a:endParaRPr lang="en-US" sz="2800" dirty="0">
              <a:latin typeface="Sylfae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3755" y="381000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200400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3261074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53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546" y="762000"/>
            <a:ext cx="3835400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546" y="3763939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2173" y="3777018"/>
            <a:ext cx="3798627" cy="284897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0" y="-11482"/>
            <a:ext cx="90678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Распространение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информации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667368"/>
            <a:ext cx="3961575" cy="2971182"/>
          </a:xfrm>
        </p:spPr>
      </p:pic>
    </p:spTree>
    <p:extLst>
      <p:ext uri="{BB962C8B-B14F-4D97-AF65-F5344CB8AC3E}">
        <p14:creationId xmlns:p14="http://schemas.microsoft.com/office/powerpoint/2010/main" xmlns="" val="138482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90678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Распространение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информации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,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сбор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подписей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и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встречи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в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детских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учреждениях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847167"/>
            <a:ext cx="3710217" cy="2782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84"/>
          <a:stretch/>
        </p:blipFill>
        <p:spPr>
          <a:xfrm>
            <a:off x="0" y="1847167"/>
            <a:ext cx="39624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472836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50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76200"/>
            <a:ext cx="7848600" cy="656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1692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52550"/>
            <a:ext cx="403860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Спасибо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!</a:t>
            </a:r>
            <a:endParaRPr lang="en-US" sz="6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3657600"/>
            <a:ext cx="7086600" cy="2930568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НПО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Армянские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Женщины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за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Здоровье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и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Окружающую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Среду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Армения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, г.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Ереван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, 0019, </a:t>
            </a:r>
            <a:r>
              <a:rPr lang="en-US" sz="3100" b="1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пр</a:t>
            </a:r>
            <a:r>
              <a:rPr lang="ru-RU" sz="3100" b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.</a:t>
            </a:r>
            <a:r>
              <a:rPr lang="en-US" sz="3100" b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Маршала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Баграмяна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24</a:t>
            </a: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Б</a:t>
            </a:r>
            <a:endParaRPr lang="en-US" sz="3100" b="1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  <a:p>
            <a:pPr marL="45720" indent="0" algn="ctr">
              <a:buNone/>
            </a:pP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Тел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.: (+374 10) 52 36 04</a:t>
            </a:r>
          </a:p>
          <a:p>
            <a:pPr marL="45720" indent="0" algn="ctr">
              <a:buNone/>
            </a:pP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Эл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. </a:t>
            </a: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почта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: 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  <a:hlinkClick r:id="rId2"/>
              </a:rPr>
              <a:t>office@awhhe.am</a:t>
            </a:r>
            <a:endParaRPr lang="en-US" sz="3100" b="1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  <a:p>
            <a:pPr marL="45720" indent="0" algn="ctr">
              <a:buNone/>
            </a:pPr>
            <a:r>
              <a:rPr lang="en-US" sz="31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Веб-сайт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: 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  <a:hlinkClick r:id="rId3"/>
              </a:rPr>
              <a:t>http://www.awhhe.am</a:t>
            </a:r>
            <a:endParaRPr lang="en-US" sz="3100" b="1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10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393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960311" cy="762000"/>
          </a:xfrm>
        </p:spPr>
        <p:txBody>
          <a:bodyPr/>
          <a:lstStyle/>
          <a:p>
            <a:pPr algn="l">
              <a:buNone/>
            </a:pPr>
            <a:r>
              <a:rPr lang="en-US" sz="3600" dirty="0" smtClean="0"/>
              <a:t>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Реестр нарушений «зеленых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прав»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3581400"/>
            <a:ext cx="80772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Sylfaen" pitchFamily="18" charset="0"/>
              </a:rPr>
              <a:t>Ссылки</a:t>
            </a:r>
            <a:r>
              <a:rPr lang="en-US" sz="1800" dirty="0" smtClean="0">
                <a:latin typeface="Sylfaen" pitchFamily="18" charset="0"/>
              </a:rPr>
              <a:t>: </a:t>
            </a:r>
          </a:p>
          <a:p>
            <a:r>
              <a:rPr lang="ru-RU" sz="1800" b="1" dirty="0" smtClean="0">
                <a:latin typeface="Sylfaen" pitchFamily="18" charset="0"/>
              </a:rPr>
              <a:t>С</a:t>
            </a:r>
            <a:r>
              <a:rPr lang="en-US" sz="1800" b="1" dirty="0" err="1" smtClean="0">
                <a:latin typeface="Sylfaen" pitchFamily="18" charset="0"/>
              </a:rPr>
              <a:t>винец</a:t>
            </a:r>
            <a:r>
              <a:rPr lang="en-US" sz="1800" b="1" dirty="0" smtClean="0">
                <a:latin typeface="Sylfaen" pitchFamily="18" charset="0"/>
              </a:rPr>
              <a:t> и </a:t>
            </a:r>
            <a:r>
              <a:rPr lang="en-US" sz="1800" b="1" dirty="0" err="1" smtClean="0">
                <a:latin typeface="Sylfaen" pitchFamily="18" charset="0"/>
              </a:rPr>
              <a:t>здоровье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en-US" sz="1800" b="1" dirty="0" err="1" smtClean="0">
                <a:latin typeface="Sylfaen" pitchFamily="18" charset="0"/>
              </a:rPr>
              <a:t>ваших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en-US" sz="1800" b="1" dirty="0" err="1" smtClean="0">
                <a:latin typeface="Sylfaen" pitchFamily="18" charset="0"/>
              </a:rPr>
              <a:t>детей</a:t>
            </a:r>
            <a:r>
              <a:rPr lang="ru-RU" sz="1800" b="1" dirty="0" smtClean="0">
                <a:latin typeface="Sylfaen" pitchFamily="18" charset="0"/>
              </a:rPr>
              <a:t> </a:t>
            </a:r>
            <a:endParaRPr lang="en-US" sz="1800" b="1" dirty="0" smtClean="0">
              <a:latin typeface="Sylfaen" pitchFamily="18" charset="0"/>
            </a:endParaRPr>
          </a:p>
          <a:p>
            <a:pPr marL="45720" indent="0">
              <a:buNone/>
            </a:pPr>
            <a:r>
              <a:rPr lang="en-US" sz="1800" u="sng" dirty="0">
                <a:latin typeface="Sylfaen" pitchFamily="18" charset="0"/>
                <a:hlinkClick r:id="rId2"/>
              </a:rPr>
              <a:t>http</a:t>
            </a:r>
            <a:r>
              <a:rPr lang="ru-RU" sz="1800" u="sng" dirty="0">
                <a:latin typeface="Sylfaen" pitchFamily="18" charset="0"/>
                <a:hlinkClick r:id="rId2"/>
              </a:rPr>
              <a:t>://</a:t>
            </a:r>
            <a:r>
              <a:rPr lang="en-US" sz="1800" u="sng" dirty="0" err="1">
                <a:latin typeface="Sylfaen" pitchFamily="18" charset="0"/>
                <a:hlinkClick r:id="rId2"/>
              </a:rPr>
              <a:t>zubstom</a:t>
            </a:r>
            <a:r>
              <a:rPr lang="ru-RU" sz="1800" u="sng" dirty="0">
                <a:latin typeface="Sylfaen" pitchFamily="18" charset="0"/>
                <a:hlinkClick r:id="rId2"/>
              </a:rPr>
              <a:t>.</a:t>
            </a:r>
            <a:r>
              <a:rPr lang="en-US" sz="1800" u="sng" dirty="0" err="1">
                <a:latin typeface="Sylfaen" pitchFamily="18" charset="0"/>
                <a:hlinkClick r:id="rId2"/>
              </a:rPr>
              <a:t>ru</a:t>
            </a:r>
            <a:r>
              <a:rPr lang="ru-RU" sz="1800" u="sng" dirty="0">
                <a:latin typeface="Sylfaen" pitchFamily="18" charset="0"/>
                <a:hlinkClick r:id="rId2"/>
              </a:rPr>
              <a:t>/</a:t>
            </a:r>
            <a:r>
              <a:rPr lang="en-US" sz="1800" u="sng" dirty="0">
                <a:latin typeface="Sylfaen" pitchFamily="18" charset="0"/>
                <a:hlinkClick r:id="rId2"/>
              </a:rPr>
              <a:t>docs</a:t>
            </a:r>
            <a:r>
              <a:rPr lang="ru-RU" sz="1800" u="sng" dirty="0">
                <a:latin typeface="Sylfaen" pitchFamily="18" charset="0"/>
                <a:hlinkClick r:id="rId2"/>
              </a:rPr>
              <a:t>/</a:t>
            </a:r>
            <a:r>
              <a:rPr lang="en-US" sz="1800" u="sng" dirty="0">
                <a:latin typeface="Sylfaen" pitchFamily="18" charset="0"/>
                <a:hlinkClick r:id="rId2"/>
              </a:rPr>
              <a:t>index</a:t>
            </a:r>
            <a:r>
              <a:rPr lang="ru-RU" sz="1800" u="sng" dirty="0">
                <a:latin typeface="Sylfaen" pitchFamily="18" charset="0"/>
                <a:hlinkClick r:id="rId2"/>
              </a:rPr>
              <a:t>-10773.</a:t>
            </a:r>
            <a:r>
              <a:rPr lang="en-US" sz="1800" u="sng" dirty="0">
                <a:latin typeface="Sylfaen" pitchFamily="18" charset="0"/>
                <a:hlinkClick r:id="rId2"/>
              </a:rPr>
              <a:t>html</a:t>
            </a:r>
            <a:endParaRPr lang="en-US" sz="1800" u="sng" dirty="0">
              <a:latin typeface="Sylfaen" pitchFamily="18" charset="0"/>
            </a:endParaRPr>
          </a:p>
          <a:p>
            <a:r>
              <a:rPr lang="ru-RU" sz="1800" dirty="0" smtClean="0">
                <a:latin typeface="Sylfaen" pitchFamily="18" charset="0"/>
              </a:rPr>
              <a:t>Чем </a:t>
            </a:r>
            <a:r>
              <a:rPr lang="ru-RU" sz="1800" dirty="0">
                <a:latin typeface="Sylfaen" pitchFamily="18" charset="0"/>
              </a:rPr>
              <a:t>вреден свинец для человека?</a:t>
            </a:r>
          </a:p>
          <a:p>
            <a:pPr marL="0" indent="0">
              <a:buNone/>
            </a:pPr>
            <a:r>
              <a:rPr lang="en-US" sz="1800" dirty="0" smtClean="0">
                <a:latin typeface="Sylfaen" pitchFamily="18" charset="0"/>
              </a:rPr>
              <a:t>http</a:t>
            </a:r>
            <a:r>
              <a:rPr lang="en-US" sz="1800" dirty="0">
                <a:latin typeface="Sylfaen" pitchFamily="18" charset="0"/>
              </a:rPr>
              <a:t>://polzovred.ru/ximiya/svinec-vreden-dlya-zdorovya.html#i</a:t>
            </a:r>
          </a:p>
          <a:p>
            <a:r>
              <a:rPr lang="ru-RU" sz="1800" b="1" dirty="0" smtClean="0">
                <a:latin typeface="Sylfaen" pitchFamily="18" charset="0"/>
              </a:rPr>
              <a:t>Свинец </a:t>
            </a:r>
            <a:r>
              <a:rPr lang="ru-RU" sz="1800" b="1" dirty="0">
                <a:latin typeface="Sylfaen" pitchFamily="18" charset="0"/>
              </a:rPr>
              <a:t>в масляных красках для бытового применения в Республике Армения</a:t>
            </a:r>
            <a:endParaRPr lang="en-US" sz="1800" dirty="0">
              <a:latin typeface="Sylfaen" pitchFamily="18" charset="0"/>
            </a:endParaRPr>
          </a:p>
          <a:p>
            <a:pPr marL="0" indent="0">
              <a:buNone/>
            </a:pPr>
            <a:r>
              <a:rPr lang="en-US" sz="1800" u="sng" dirty="0">
                <a:latin typeface="Sylfaen" pitchFamily="18" charset="0"/>
                <a:hlinkClick r:id="rId3"/>
              </a:rPr>
              <a:t>http</a:t>
            </a:r>
            <a:r>
              <a:rPr lang="ru-RU" sz="1800" u="sng" dirty="0">
                <a:latin typeface="Sylfaen" pitchFamily="18" charset="0"/>
                <a:hlinkClick r:id="rId3"/>
              </a:rPr>
              <a:t>://</a:t>
            </a:r>
            <a:r>
              <a:rPr lang="en-US" sz="1800" u="sng" dirty="0" err="1">
                <a:latin typeface="Sylfaen" pitchFamily="18" charset="0"/>
                <a:hlinkClick r:id="rId3"/>
              </a:rPr>
              <a:t>awhhe</a:t>
            </a:r>
            <a:r>
              <a:rPr lang="ru-RU" sz="1800" u="sng" dirty="0">
                <a:latin typeface="Sylfaen" pitchFamily="18" charset="0"/>
                <a:hlinkClick r:id="rId3"/>
              </a:rPr>
              <a:t>.</a:t>
            </a:r>
            <a:r>
              <a:rPr lang="en-US" sz="1800" u="sng" dirty="0">
                <a:latin typeface="Sylfaen" pitchFamily="18" charset="0"/>
                <a:hlinkClick r:id="rId3"/>
              </a:rPr>
              <a:t>am</a:t>
            </a:r>
            <a:r>
              <a:rPr lang="ru-RU" sz="1800" u="sng" dirty="0">
                <a:latin typeface="Sylfaen" pitchFamily="18" charset="0"/>
                <a:hlinkClick r:id="rId3"/>
              </a:rPr>
              <a:t>/</a:t>
            </a:r>
            <a:r>
              <a:rPr lang="en-US" sz="1800" u="sng" dirty="0" err="1">
                <a:latin typeface="Sylfaen" pitchFamily="18" charset="0"/>
                <a:hlinkClick r:id="rId3"/>
              </a:rPr>
              <a:t>wp</a:t>
            </a:r>
            <a:r>
              <a:rPr lang="ru-RU" sz="1800" u="sng" dirty="0">
                <a:latin typeface="Sylfaen" pitchFamily="18" charset="0"/>
                <a:hlinkClick r:id="rId3"/>
              </a:rPr>
              <a:t>-</a:t>
            </a:r>
            <a:r>
              <a:rPr lang="en-US" sz="1800" u="sng" dirty="0">
                <a:latin typeface="Sylfaen" pitchFamily="18" charset="0"/>
                <a:hlinkClick r:id="rId3"/>
              </a:rPr>
              <a:t>content</a:t>
            </a:r>
            <a:r>
              <a:rPr lang="ru-RU" sz="1800" u="sng" dirty="0">
                <a:latin typeface="Sylfaen" pitchFamily="18" charset="0"/>
                <a:hlinkClick r:id="rId3"/>
              </a:rPr>
              <a:t>/</a:t>
            </a:r>
            <a:r>
              <a:rPr lang="en-US" sz="1800" u="sng" dirty="0">
                <a:latin typeface="Sylfaen" pitchFamily="18" charset="0"/>
                <a:hlinkClick r:id="rId3"/>
              </a:rPr>
              <a:t>uploads</a:t>
            </a:r>
            <a:r>
              <a:rPr lang="ru-RU" sz="1800" u="sng" dirty="0">
                <a:latin typeface="Sylfaen" pitchFamily="18" charset="0"/>
                <a:hlinkClick r:id="rId3"/>
              </a:rPr>
              <a:t>/2014/02/</a:t>
            </a:r>
            <a:r>
              <a:rPr lang="en-US" sz="1800" u="sng" dirty="0" err="1">
                <a:latin typeface="Sylfaen" pitchFamily="18" charset="0"/>
                <a:hlinkClick r:id="rId3"/>
              </a:rPr>
              <a:t>ipen</a:t>
            </a:r>
            <a:r>
              <a:rPr lang="ru-RU" sz="1800" u="sng" dirty="0">
                <a:latin typeface="Sylfaen" pitchFamily="18" charset="0"/>
                <a:hlinkClick r:id="rId3"/>
              </a:rPr>
              <a:t>-</a:t>
            </a:r>
            <a:r>
              <a:rPr lang="en-US" sz="1800" u="sng" dirty="0">
                <a:latin typeface="Sylfaen" pitchFamily="18" charset="0"/>
                <a:hlinkClick r:id="rId3"/>
              </a:rPr>
              <a:t>lead</a:t>
            </a:r>
            <a:r>
              <a:rPr lang="ru-RU" sz="1800" u="sng" dirty="0">
                <a:latin typeface="Sylfaen" pitchFamily="18" charset="0"/>
                <a:hlinkClick r:id="rId3"/>
              </a:rPr>
              <a:t>-</a:t>
            </a:r>
            <a:r>
              <a:rPr lang="en-US" sz="1800" u="sng" dirty="0" err="1">
                <a:latin typeface="Sylfaen" pitchFamily="18" charset="0"/>
                <a:hlinkClick r:id="rId3"/>
              </a:rPr>
              <a:t>armenia</a:t>
            </a:r>
            <a:r>
              <a:rPr lang="ru-RU" sz="1800" u="sng" dirty="0">
                <a:latin typeface="Sylfaen" pitchFamily="18" charset="0"/>
                <a:hlinkClick r:id="rId3"/>
              </a:rPr>
              <a:t>-</a:t>
            </a:r>
            <a:r>
              <a:rPr lang="en-US" sz="1800" u="sng" dirty="0">
                <a:latin typeface="Sylfaen" pitchFamily="18" charset="0"/>
                <a:hlinkClick r:id="rId3"/>
              </a:rPr>
              <a:t>summary</a:t>
            </a:r>
            <a:r>
              <a:rPr lang="ru-RU" sz="1800" u="sng" dirty="0">
                <a:latin typeface="Sylfaen" pitchFamily="18" charset="0"/>
                <a:hlinkClick r:id="rId3"/>
              </a:rPr>
              <a:t>-</a:t>
            </a:r>
            <a:r>
              <a:rPr lang="en-US" sz="1800" u="sng" dirty="0">
                <a:latin typeface="Sylfaen" pitchFamily="18" charset="0"/>
                <a:hlinkClick r:id="rId3"/>
              </a:rPr>
              <a:t>v</a:t>
            </a:r>
            <a:r>
              <a:rPr lang="ru-RU" sz="1800" u="sng" dirty="0">
                <a:latin typeface="Sylfaen" pitchFamily="18" charset="0"/>
                <a:hlinkClick r:id="rId3"/>
              </a:rPr>
              <a:t>1_2.</a:t>
            </a:r>
            <a:r>
              <a:rPr lang="en-US" sz="1800" u="sng" dirty="0" err="1">
                <a:latin typeface="Sylfaen" pitchFamily="18" charset="0"/>
                <a:hlinkClick r:id="rId3"/>
              </a:rPr>
              <a:t>pdf</a:t>
            </a:r>
            <a:endParaRPr lang="en-US" sz="1800" dirty="0">
              <a:latin typeface="Sylfaen" pitchFamily="18" charset="0"/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Де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ятельность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  <a:p>
            <a:r>
              <a:rPr lang="ru-RU" sz="2000" dirty="0">
                <a:latin typeface="Sylfaen" pitchFamily="18" charset="0"/>
              </a:rPr>
              <a:t>Продажа и использование красок, содержащих свинец   </a:t>
            </a:r>
            <a:endParaRPr lang="en-US" sz="2000" dirty="0">
              <a:latin typeface="Sylfaen" pitchFamily="18" charset="0"/>
            </a:endParaRPr>
          </a:p>
          <a:p>
            <a:r>
              <a:rPr lang="ru-RU" sz="2000" dirty="0">
                <a:latin typeface="Sylfaen" pitchFamily="18" charset="0"/>
              </a:rPr>
              <a:t>Свинец  - природный токсичный элемент. При попадании в организм, отрицательно воздействует на здоровье. </a:t>
            </a:r>
            <a:endParaRPr lang="en-US" sz="2000" dirty="0">
              <a:latin typeface="Sylfae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9803" y="13716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18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156"/>
            <a:ext cx="74269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Сроки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правонарушения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0" y="943627"/>
            <a:ext cx="3200400" cy="4038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Sylfaen" pitchFamily="18" charset="0"/>
              </a:rPr>
              <a:t>Превышение уровня содержания свинца в красках, используемых в Армении выявлено </a:t>
            </a:r>
            <a:r>
              <a:rPr lang="ru-RU" sz="2400" dirty="0">
                <a:latin typeface="Sylfaen" pitchFamily="18" charset="0"/>
              </a:rPr>
              <a:t>исследованиями </a:t>
            </a:r>
            <a:r>
              <a:rPr lang="ru-RU" sz="2400" dirty="0" smtClean="0">
                <a:latin typeface="Sylfaen" pitchFamily="18" charset="0"/>
              </a:rPr>
              <a:t>НПО </a:t>
            </a:r>
            <a:r>
              <a:rPr lang="en-US" sz="2400" dirty="0" smtClean="0">
                <a:latin typeface="Sylfaen" pitchFamily="18" charset="0"/>
              </a:rPr>
              <a:t>AWHHE</a:t>
            </a:r>
            <a:r>
              <a:rPr lang="ru-RU" sz="2400" dirty="0" smtClean="0">
                <a:latin typeface="Sylfaen" pitchFamily="18" charset="0"/>
              </a:rPr>
              <a:t> и Хазер 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ru-RU" sz="2400" dirty="0" smtClean="0">
                <a:latin typeface="Sylfaen" pitchFamily="18" charset="0"/>
              </a:rPr>
              <a:t>в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ru-RU" sz="2400" dirty="0" smtClean="0">
                <a:latin typeface="Sylfaen" pitchFamily="18" charset="0"/>
              </a:rPr>
              <a:t>2011 и 2016 годах</a:t>
            </a:r>
            <a:r>
              <a:rPr lang="en-US" sz="2400" dirty="0" smtClean="0">
                <a:latin typeface="Sylfaen" pitchFamily="18" charset="0"/>
              </a:rPr>
              <a:t>. </a:t>
            </a:r>
            <a:r>
              <a:rPr lang="en-US" sz="2400" dirty="0" err="1" smtClean="0">
                <a:latin typeface="Sylfaen" pitchFamily="18" charset="0"/>
              </a:rPr>
              <a:t>Эта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err="1" smtClean="0">
                <a:latin typeface="Sylfaen" pitchFamily="18" charset="0"/>
              </a:rPr>
              <a:t>проблема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ru-RU" sz="2400" dirty="0" smtClean="0">
                <a:latin typeface="Sylfaen" pitchFamily="18" charset="0"/>
              </a:rPr>
              <a:t> существует по настоящее время</a:t>
            </a:r>
            <a:r>
              <a:rPr lang="en-US" sz="2400" dirty="0" smtClean="0">
                <a:latin typeface="Sylfaen" pitchFamily="18" charset="0"/>
              </a:rPr>
              <a:t>.</a:t>
            </a:r>
            <a:endParaRPr lang="en-US" sz="2400" dirty="0">
              <a:latin typeface="Sylfae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11"/>
          <a:stretch/>
        </p:blipFill>
        <p:spPr>
          <a:xfrm>
            <a:off x="3225800" y="4648200"/>
            <a:ext cx="3505200" cy="151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144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4834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97744"/>
            <a:ext cx="5257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Со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циальная защита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 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28800"/>
            <a:ext cx="7543800" cy="42672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latin typeface="Sylfaen" pitchFamily="18" charset="0"/>
              </a:rPr>
              <a:t>  Приказ Министра Здравоохранения Республики Армения № 59-Н от 11-ого сентября 2014 года об утверждении Санитарных норм и правил </a:t>
            </a:r>
            <a:r>
              <a:rPr lang="it-IT" sz="2400" dirty="0" smtClean="0">
                <a:latin typeface="Sylfaen" pitchFamily="18" charset="0"/>
              </a:rPr>
              <a:t>N</a:t>
            </a:r>
            <a:r>
              <a:rPr lang="ru-RU" sz="2400" dirty="0" smtClean="0">
                <a:latin typeface="Sylfaen" pitchFamily="18" charset="0"/>
              </a:rPr>
              <a:t> 2.1.7.018-14. «Санитарно-эпидемилогические и гигенические требования, предъявляемые к товарам бытовий химии и  лакокрасок».</a:t>
            </a:r>
            <a:endParaRPr lang="en-US" sz="24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ylfaen" pitchFamily="18" charset="0"/>
              </a:rPr>
              <a:t>Право </a:t>
            </a:r>
            <a:r>
              <a:rPr lang="ru-RU" sz="2400" dirty="0">
                <a:latin typeface="Sylfaen" pitchFamily="18" charset="0"/>
              </a:rPr>
              <a:t>на социальную защиту – нарушено частично, так  как нет контроля за ввозом </a:t>
            </a:r>
            <a:r>
              <a:rPr lang="ru-RU" sz="2400" dirty="0" smtClean="0">
                <a:latin typeface="Sylfaen" pitchFamily="18" charset="0"/>
              </a:rPr>
              <a:t>свинец- </a:t>
            </a:r>
            <a:r>
              <a:rPr lang="ru-RU" sz="2400" dirty="0">
                <a:latin typeface="Sylfaen" pitchFamily="18" charset="0"/>
              </a:rPr>
              <a:t>содержащих красок и их </a:t>
            </a:r>
            <a:r>
              <a:rPr lang="ru-RU" sz="2400" dirty="0" smtClean="0">
                <a:latin typeface="Sylfaen" pitchFamily="18" charset="0"/>
              </a:rPr>
              <a:t>использованием</a:t>
            </a:r>
            <a:r>
              <a:rPr lang="ru-RU" sz="2400" dirty="0">
                <a:latin typeface="Sylfaen" pitchFamily="18" charset="0"/>
              </a:rPr>
              <a:t>, в частности, в детских учреждениях. </a:t>
            </a:r>
            <a:endParaRPr lang="en-US" sz="2400" dirty="0" smtClean="0">
              <a:latin typeface="Sylfae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29435"/>
            <a:ext cx="2514600" cy="145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88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929" y="40710"/>
            <a:ext cx="4268339" cy="889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Риски для здоровья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880" y="752663"/>
            <a:ext cx="6696111" cy="2819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Sylfaen" pitchFamily="18" charset="0"/>
              </a:rPr>
              <a:t>Медико-демографические критерии</a:t>
            </a:r>
            <a:r>
              <a:rPr lang="en-US" sz="2400" dirty="0" smtClean="0">
                <a:latin typeface="Sylfaen" pitchFamily="18" charset="0"/>
              </a:rPr>
              <a:t>:</a:t>
            </a:r>
          </a:p>
          <a:p>
            <a:pPr marL="342900" indent="-34290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Sylfaen" pitchFamily="18" charset="0"/>
              </a:rPr>
              <a:t>Свинец </a:t>
            </a:r>
            <a:r>
              <a:rPr lang="ru-RU" sz="2400" dirty="0">
                <a:latin typeface="Sylfaen" pitchFamily="18" charset="0"/>
              </a:rPr>
              <a:t>даже при небольшом превышении содержания  в  крови приводит к снижению коэффициента умственного развития (</a:t>
            </a:r>
            <a:r>
              <a:rPr lang="en-US" sz="2400" dirty="0">
                <a:latin typeface="Sylfaen" pitchFamily="18" charset="0"/>
              </a:rPr>
              <a:t>IQ</a:t>
            </a:r>
            <a:r>
              <a:rPr lang="ru-RU" sz="2400" dirty="0">
                <a:latin typeface="Sylfaen" pitchFamily="18" charset="0"/>
              </a:rPr>
              <a:t>) детей, к сокращению продолжительности концентрации внимания, к ухудшению усвоения </a:t>
            </a:r>
            <a:r>
              <a:rPr lang="ru-RU" sz="2400" dirty="0" smtClean="0">
                <a:latin typeface="Sylfaen" pitchFamily="18" charset="0"/>
              </a:rPr>
              <a:t>знаний</a:t>
            </a:r>
            <a:r>
              <a:rPr lang="en-US" sz="2400" dirty="0" smtClean="0">
                <a:latin typeface="Sylfaen" pitchFamily="18" charset="0"/>
              </a:rPr>
              <a:t>.</a:t>
            </a:r>
            <a:endParaRPr lang="en-US" sz="2400" dirty="0">
              <a:latin typeface="Sylfae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1182" y="76200"/>
            <a:ext cx="173181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02192" y="1243208"/>
            <a:ext cx="182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1400" dirty="0">
                <a:latin typeface="Sylfaen" pitchFamily="18" charset="0"/>
              </a:rPr>
              <a:t>эритроциты с базофильной зернистостью</a:t>
            </a:r>
            <a:endParaRPr lang="en-US" sz="1400" dirty="0"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352800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>
                <a:latin typeface="Sylfaen" pitchFamily="18" charset="0"/>
              </a:rPr>
              <a:t>Влияет на </a:t>
            </a:r>
            <a:r>
              <a:rPr lang="ru-RU" sz="2400" dirty="0" smtClean="0">
                <a:latin typeface="Sylfaen" pitchFamily="18" charset="0"/>
              </a:rPr>
              <a:t>иммунную, </a:t>
            </a:r>
            <a:r>
              <a:rPr lang="ru-RU" sz="2400" dirty="0">
                <a:latin typeface="Sylfaen" pitchFamily="18" charset="0"/>
              </a:rPr>
              <a:t>репродуктивную </a:t>
            </a:r>
            <a:r>
              <a:rPr lang="ru-RU" sz="2400" dirty="0" smtClean="0">
                <a:latin typeface="Sylfaen" pitchFamily="18" charset="0"/>
              </a:rPr>
              <a:t>и костную системы, вызывает анемию, гипертензию, почечную недостаточность </a:t>
            </a:r>
            <a:endParaRPr lang="en-US" sz="2400" dirty="0">
              <a:latin typeface="Sylfaen" pitchFamily="18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Sylfaen" pitchFamily="18" charset="0"/>
              </a:rPr>
              <a:t>Воздействия </a:t>
            </a:r>
            <a:r>
              <a:rPr lang="ru-RU" sz="2400" dirty="0">
                <a:latin typeface="Sylfaen" pitchFamily="18" charset="0"/>
              </a:rPr>
              <a:t>свинца считаются необратимыми.</a:t>
            </a:r>
            <a:endParaRPr lang="en-US" sz="2400" dirty="0">
              <a:latin typeface="Sylfaen" pitchFamily="18" charset="0"/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Sylfaen" pitchFamily="18" charset="0"/>
              </a:rPr>
              <a:t>При </a:t>
            </a:r>
            <a:r>
              <a:rPr lang="ru-RU" sz="2400" dirty="0">
                <a:latin typeface="Sylfaen" pitchFamily="18" charset="0"/>
              </a:rPr>
              <a:t>высоких уровнях содержания свинец вызывает кому, судороги и даже смерть. </a:t>
            </a:r>
            <a:endParaRPr lang="en-US" sz="2400" dirty="0">
              <a:latin typeface="Sylfae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20" b="5000"/>
          <a:stretch/>
        </p:blipFill>
        <p:spPr>
          <a:xfrm>
            <a:off x="6968882" y="4191000"/>
            <a:ext cx="1856417" cy="245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524" y="2095558"/>
            <a:ext cx="196215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9499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1000"/>
            <a:ext cx="7845697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137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ВОЗ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1"/>
            <a:ext cx="7848600" cy="677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7194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Риски для окружающей среды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676400"/>
            <a:ext cx="7848600" cy="44497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Sylfaen" pitchFamily="18" charset="0"/>
              </a:rPr>
              <a:t>Критерии загрязнения </a:t>
            </a:r>
            <a:r>
              <a:rPr lang="ru-RU" sz="2800" dirty="0">
                <a:latin typeface="Sylfaen" pitchFamily="18" charset="0"/>
              </a:rPr>
              <a:t>воздуха в закрытых помещениях – высокая степень загрязнения при строительных </a:t>
            </a:r>
            <a:r>
              <a:rPr lang="ru-RU" sz="2800" dirty="0" smtClean="0">
                <a:latin typeface="Sylfaen" pitchFamily="18" charset="0"/>
              </a:rPr>
              <a:t>работах</a:t>
            </a:r>
            <a:endParaRPr lang="en-US" sz="2800" dirty="0">
              <a:latin typeface="Sylfaen" pitchFamily="18" charset="0"/>
            </a:endParaRPr>
          </a:p>
          <a:p>
            <a:r>
              <a:rPr lang="ru-RU" sz="2800" dirty="0" smtClean="0">
                <a:latin typeface="Sylfaen" pitchFamily="18" charset="0"/>
              </a:rPr>
              <a:t>Критерии </a:t>
            </a:r>
            <a:r>
              <a:rPr lang="ru-RU" sz="2800" dirty="0">
                <a:latin typeface="Sylfaen" pitchFamily="18" charset="0"/>
              </a:rPr>
              <a:t>загрязнения воды – умеренная степень загрязнения </a:t>
            </a:r>
            <a:r>
              <a:rPr lang="ru-RU" sz="2800" dirty="0" smtClean="0">
                <a:latin typeface="Sylfaen" pitchFamily="18" charset="0"/>
              </a:rPr>
              <a:t>связана </a:t>
            </a:r>
            <a:r>
              <a:rPr lang="ru-RU" sz="2800" dirty="0">
                <a:latin typeface="Sylfaen" pitchFamily="18" charset="0"/>
              </a:rPr>
              <a:t>со сливом остатков красок в водную среду</a:t>
            </a:r>
            <a:endParaRPr lang="en-US" sz="2800" dirty="0">
              <a:latin typeface="Sylfaen" pitchFamily="18" charset="0"/>
            </a:endParaRPr>
          </a:p>
          <a:p>
            <a:r>
              <a:rPr lang="ru-RU" sz="2800" dirty="0" smtClean="0">
                <a:latin typeface="Sylfaen" pitchFamily="18" charset="0"/>
              </a:rPr>
              <a:t>Критерии </a:t>
            </a:r>
            <a:r>
              <a:rPr lang="ru-RU" sz="2800" dirty="0">
                <a:latin typeface="Sylfaen" pitchFamily="18" charset="0"/>
              </a:rPr>
              <a:t>загрязнения почвы - высокая степень загрязнения </a:t>
            </a:r>
            <a:r>
              <a:rPr lang="ru-RU" sz="2800" dirty="0" smtClean="0">
                <a:latin typeface="Sylfaen" pitchFamily="18" charset="0"/>
              </a:rPr>
              <a:t>территорий </a:t>
            </a:r>
            <a:r>
              <a:rPr lang="ru-RU" sz="2800" dirty="0">
                <a:latin typeface="Sylfaen" pitchFamily="18" charset="0"/>
              </a:rPr>
              <a:t>свалок </a:t>
            </a:r>
            <a:r>
              <a:rPr lang="ru-RU" sz="2800" dirty="0" smtClean="0">
                <a:latin typeface="Sylfaen" pitchFamily="18" charset="0"/>
              </a:rPr>
              <a:t>строительным мусором</a:t>
            </a:r>
            <a:endParaRPr lang="en-US" sz="2800" dirty="0">
              <a:latin typeface="Sylfaen" pitchFamily="18" charset="0"/>
            </a:endParaRPr>
          </a:p>
          <a:p>
            <a:endParaRPr lang="en-US" sz="2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95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31711" cy="8382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Sylfaen" pitchFamily="18" charset="0"/>
              </a:rPr>
              <a:t>Права на защиту здоровья ребенка и безопасную окружающую среду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066800"/>
            <a:ext cx="8458200" cy="4876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Sylfaen" pitchFamily="18" charset="0"/>
              </a:rPr>
              <a:t>20 </a:t>
            </a:r>
            <a:r>
              <a:rPr lang="ru-RU" sz="2000" b="1" dirty="0" smtClean="0">
                <a:latin typeface="Sylfaen" pitchFamily="18" charset="0"/>
              </a:rPr>
              <a:t>ноября 1989 года Организация Объединенных Наций приняла Конвенцию о правах ребенка</a:t>
            </a:r>
          </a:p>
          <a:p>
            <a:r>
              <a:rPr lang="ru-RU" sz="2000" b="1" dirty="0" smtClean="0">
                <a:latin typeface="Sylfaen" pitchFamily="18" charset="0"/>
              </a:rPr>
              <a:t>Закон РА «О правах ребенка» был принят Национальным Собранием Республики Армения 29.05.1996. Армения присоединилась к Конвенции о правах ребенка 1 июня 1992 </a:t>
            </a:r>
            <a:r>
              <a:rPr lang="ru-RU" sz="2000" b="1" dirty="0" smtClean="0">
                <a:latin typeface="Sylfaen" pitchFamily="18" charset="0"/>
              </a:rPr>
              <a:t>года</a:t>
            </a:r>
            <a:endParaRPr lang="en-US" sz="2000" b="1" dirty="0" smtClean="0">
              <a:latin typeface="Sylfaen" pitchFamily="18" charset="0"/>
            </a:endParaRPr>
          </a:p>
          <a:p>
            <a:r>
              <a:rPr lang="en-US" sz="2000" b="1" dirty="0" err="1" smtClean="0">
                <a:latin typeface="Sylfaen" pitchFamily="18" charset="0"/>
              </a:rPr>
              <a:t>Программа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правительства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Республики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Армения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на</a:t>
            </a:r>
            <a:r>
              <a:rPr lang="en-US" sz="2000" b="1" dirty="0" smtClean="0">
                <a:latin typeface="Sylfaen" pitchFamily="18" charset="0"/>
              </a:rPr>
              <a:t> 2017-2022 </a:t>
            </a:r>
            <a:r>
              <a:rPr lang="en-US" sz="2000" b="1" dirty="0" err="1" smtClean="0">
                <a:latin typeface="Sylfaen" pitchFamily="18" charset="0"/>
              </a:rPr>
              <a:t>гг</a:t>
            </a:r>
            <a:r>
              <a:rPr lang="en-US" sz="2000" b="1" dirty="0" smtClean="0">
                <a:latin typeface="Sylfaen" pitchFamily="18" charset="0"/>
              </a:rPr>
              <a:t>. (</a:t>
            </a:r>
            <a:r>
              <a:rPr lang="ru-RU" sz="2000" b="1" dirty="0" smtClean="0">
                <a:latin typeface="Sylfaen" pitchFamily="18" charset="0"/>
              </a:rPr>
              <a:t>Приложение к Постановлению Правительства Республики Армения № 646-A от 19 июня 2017 года</a:t>
            </a:r>
            <a:r>
              <a:rPr lang="en-US" sz="2000" b="1" dirty="0" smtClean="0">
                <a:latin typeface="Sylfaen" pitchFamily="18" charset="0"/>
              </a:rPr>
              <a:t>) </a:t>
            </a:r>
            <a:r>
              <a:rPr lang="en-US" sz="2000" b="1" dirty="0" err="1" smtClean="0">
                <a:latin typeface="Sylfaen" pitchFamily="18" charset="0"/>
              </a:rPr>
              <a:t>включает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положения</a:t>
            </a:r>
            <a:r>
              <a:rPr lang="en-US" sz="2000" b="1" dirty="0" smtClean="0">
                <a:latin typeface="Sylfaen" pitchFamily="18" charset="0"/>
              </a:rPr>
              <a:t>, </a:t>
            </a:r>
            <a:r>
              <a:rPr lang="en-US" sz="2000" b="1" dirty="0" err="1" smtClean="0">
                <a:latin typeface="Sylfaen" pitchFamily="18" charset="0"/>
              </a:rPr>
              <a:t>направленные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на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en-US" sz="2000" b="1" dirty="0" err="1" smtClean="0">
                <a:latin typeface="Sylfaen" pitchFamily="18" charset="0"/>
              </a:rPr>
              <a:t>обеспечение</a:t>
            </a:r>
            <a:endParaRPr lang="en-US" sz="2000" b="1" dirty="0" smtClean="0">
              <a:latin typeface="Sylfaen" pitchFamily="18" charset="0"/>
            </a:endParaRPr>
          </a:p>
          <a:p>
            <a:pPr lvl="1"/>
            <a:r>
              <a:rPr lang="en-US" b="1" dirty="0" err="1" smtClean="0">
                <a:latin typeface="Sylfaen" pitchFamily="18" charset="0"/>
              </a:rPr>
              <a:t>более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эффективной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защиты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прав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ребенка</a:t>
            </a:r>
            <a:r>
              <a:rPr lang="en-US" b="1" dirty="0" smtClean="0">
                <a:latin typeface="Sylfaen" pitchFamily="18" charset="0"/>
              </a:rPr>
              <a:t> </a:t>
            </a:r>
          </a:p>
          <a:p>
            <a:pPr lvl="1"/>
            <a:r>
              <a:rPr lang="en-US" b="1" dirty="0" smtClean="0">
                <a:latin typeface="Sylfaen" pitchFamily="18" charset="0"/>
              </a:rPr>
              <a:t>к</a:t>
            </a:r>
            <a:r>
              <a:rPr lang="ru-RU" b="1" dirty="0" smtClean="0">
                <a:latin typeface="Sylfaen" pitchFamily="18" charset="0"/>
              </a:rPr>
              <a:t>омплексн</a:t>
            </a:r>
            <a:r>
              <a:rPr lang="en-US" b="1" dirty="0" err="1" smtClean="0">
                <a:latin typeface="Sylfaen" pitchFamily="18" charset="0"/>
              </a:rPr>
              <a:t>ой</a:t>
            </a:r>
            <a:r>
              <a:rPr lang="ru-RU" b="1" dirty="0" smtClean="0">
                <a:latin typeface="Sylfaen" pitchFamily="18" charset="0"/>
              </a:rPr>
              <a:t> охран</a:t>
            </a:r>
            <a:r>
              <a:rPr lang="en-US" b="1" dirty="0" smtClean="0">
                <a:latin typeface="Sylfaen" pitchFamily="18" charset="0"/>
              </a:rPr>
              <a:t>ы,</a:t>
            </a:r>
            <a:r>
              <a:rPr lang="ru-RU" b="1" dirty="0" smtClean="0">
                <a:latin typeface="Sylfaen" pitchFamily="18" charset="0"/>
              </a:rPr>
              <a:t> улучшени</a:t>
            </a:r>
            <a:r>
              <a:rPr lang="en-US" b="1" dirty="0" smtClean="0">
                <a:latin typeface="Sylfaen" pitchFamily="18" charset="0"/>
              </a:rPr>
              <a:t>я</a:t>
            </a:r>
            <a:r>
              <a:rPr lang="ru-RU" b="1" dirty="0" smtClean="0">
                <a:latin typeface="Sylfaen" pitchFamily="18" charset="0"/>
              </a:rPr>
              <a:t>, восстановлени</a:t>
            </a:r>
            <a:r>
              <a:rPr lang="en-US" b="1" dirty="0" smtClean="0">
                <a:latin typeface="Sylfaen" pitchFamily="18" charset="0"/>
              </a:rPr>
              <a:t>я</a:t>
            </a:r>
            <a:r>
              <a:rPr lang="ru-RU" b="1" dirty="0" smtClean="0">
                <a:latin typeface="Sylfaen" pitchFamily="18" charset="0"/>
              </a:rPr>
              <a:t> и рационально</a:t>
            </a:r>
            <a:r>
              <a:rPr lang="en-US" b="1" dirty="0" err="1" smtClean="0">
                <a:latin typeface="Sylfaen" pitchFamily="18" charset="0"/>
              </a:rPr>
              <a:t>го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ru-RU" b="1" dirty="0" smtClean="0">
                <a:latin typeface="Sylfaen" pitchFamily="18" charset="0"/>
              </a:rPr>
              <a:t>использовани</a:t>
            </a:r>
            <a:r>
              <a:rPr lang="en-US" b="1" dirty="0" smtClean="0">
                <a:latin typeface="Sylfaen" pitchFamily="18" charset="0"/>
              </a:rPr>
              <a:t>я</a:t>
            </a:r>
            <a:r>
              <a:rPr lang="ru-RU" b="1" dirty="0" smtClean="0">
                <a:latin typeface="Sylfaen" pitchFamily="18" charset="0"/>
              </a:rPr>
              <a:t> окружающей среды и природных ресурсов</a:t>
            </a:r>
          </a:p>
          <a:p>
            <a:pPr>
              <a:buNone/>
            </a:pPr>
            <a:endParaRPr lang="en-US" sz="1800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5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Custom 5">
      <a:dk1>
        <a:sysClr val="windowText" lastClr="000000"/>
      </a:dk1>
      <a:lt1>
        <a:sysClr val="window" lastClr="FFFFFF"/>
      </a:lt1>
      <a:dk2>
        <a:srgbClr val="B9CA1A"/>
      </a:dk2>
      <a:lt2>
        <a:srgbClr val="9FD281"/>
      </a:lt2>
      <a:accent1>
        <a:srgbClr val="7EA9CA"/>
      </a:accent1>
      <a:accent2>
        <a:srgbClr val="CCDDEA"/>
      </a:accent2>
      <a:accent3>
        <a:srgbClr val="71685C"/>
      </a:accent3>
      <a:accent4>
        <a:srgbClr val="64A73B"/>
      </a:accent4>
      <a:accent5>
        <a:srgbClr val="B9CA1A"/>
      </a:accent5>
      <a:accent6>
        <a:srgbClr val="B9CA1A"/>
      </a:accent6>
      <a:hlink>
        <a:srgbClr val="D83E2C"/>
      </a:hlink>
      <a:folHlink>
        <a:srgbClr val="ED7D27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567</TotalTime>
  <Words>614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«Здоровье и свинец»</vt:lpstr>
      <vt:lpstr> Реестр нарушений «зеленых прав»</vt:lpstr>
      <vt:lpstr>Сроки правонарушения </vt:lpstr>
      <vt:lpstr>Социальная защита </vt:lpstr>
      <vt:lpstr>Риски для здоровья</vt:lpstr>
      <vt:lpstr>Slide 6</vt:lpstr>
      <vt:lpstr>Slide 7</vt:lpstr>
      <vt:lpstr> Риски для окружающей среды</vt:lpstr>
      <vt:lpstr>Права на защиту здоровья ребенка и безопасную окружающую среду</vt:lpstr>
      <vt:lpstr>Ответственные органы </vt:lpstr>
      <vt:lpstr>Сопутствующие права </vt:lpstr>
      <vt:lpstr>Сопутствующие права </vt:lpstr>
      <vt:lpstr>Распространение информации</vt:lpstr>
      <vt:lpstr>Распространение информации, сбор подписей и встречи в детских учреждениях</vt:lpstr>
      <vt:lpstr>Slide 15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“Здоровье и свинец”</dc:title>
  <dc:creator>user</dc:creator>
  <cp:lastModifiedBy>User</cp:lastModifiedBy>
  <cp:revision>60</cp:revision>
  <cp:lastPrinted>2017-10-20T15:04:06Z</cp:lastPrinted>
  <dcterms:created xsi:type="dcterms:W3CDTF">2006-08-16T00:00:00Z</dcterms:created>
  <dcterms:modified xsi:type="dcterms:W3CDTF">2017-10-21T14:00:59Z</dcterms:modified>
</cp:coreProperties>
</file>